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CC"/>
    <a:srgbClr val="003F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04A7B-DACF-4BA7-B97D-4B6331850724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5B416-BD4E-41ED-8659-FB906FC9170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5B416-BD4E-41ED-8659-FB906FC91709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1DC7-2139-4FFD-8351-398035AB1027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CE55-6674-4EBD-83B3-0A17915B542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1DC7-2139-4FFD-8351-398035AB1027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CE55-6674-4EBD-83B3-0A17915B542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1DC7-2139-4FFD-8351-398035AB1027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CE55-6674-4EBD-83B3-0A17915B542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1DC7-2139-4FFD-8351-398035AB1027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CE55-6674-4EBD-83B3-0A17915B542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1DC7-2139-4FFD-8351-398035AB1027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CE55-6674-4EBD-83B3-0A17915B542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1DC7-2139-4FFD-8351-398035AB1027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CE55-6674-4EBD-83B3-0A17915B542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1DC7-2139-4FFD-8351-398035AB1027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CE55-6674-4EBD-83B3-0A17915B542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1DC7-2139-4FFD-8351-398035AB1027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CE55-6674-4EBD-83B3-0A17915B542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1DC7-2139-4FFD-8351-398035AB1027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CE55-6674-4EBD-83B3-0A17915B542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1DC7-2139-4FFD-8351-398035AB1027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CE55-6674-4EBD-83B3-0A17915B542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1DC7-2139-4FFD-8351-398035AB1027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CE55-6674-4EBD-83B3-0A17915B542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B1DC7-2139-4FFD-8351-398035AB1027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3CE55-6674-4EBD-83B3-0A17915B542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6099"/>
            <a:ext cx="6858000" cy="9906001"/>
          </a:xfrm>
          <a:prstGeom prst="rect">
            <a:avLst/>
          </a:prstGeom>
        </p:spPr>
      </p:pic>
      <p:sp>
        <p:nvSpPr>
          <p:cNvPr id="5" name="矩形: 圆角 4"/>
          <p:cNvSpPr/>
          <p:nvPr/>
        </p:nvSpPr>
        <p:spPr>
          <a:xfrm>
            <a:off x="962660" y="792480"/>
            <a:ext cx="4932680" cy="817245"/>
          </a:xfrm>
          <a:prstGeom prst="roundRect">
            <a:avLst/>
          </a:prstGeom>
          <a:solidFill>
            <a:schemeClr val="accent2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系列学术报告 </a:t>
            </a:r>
            <a:r>
              <a:rPr lang="en-US" altLang="zh-CN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(</a:t>
            </a:r>
            <a:r>
              <a:rPr lang="zh-CN" altLang="zh-CN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二十</a:t>
            </a:r>
            <a:r>
              <a:rPr lang="zh-CN" altLang="en-U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八</a:t>
            </a:r>
            <a:r>
              <a:rPr lang="en-US" altLang="zh-CN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)</a:t>
            </a:r>
            <a:endParaRPr lang="zh-CN" alt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06331" y="2937926"/>
            <a:ext cx="4291344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ts val="3600"/>
              </a:lnSpc>
              <a:defRPr sz="2000" b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报告人</a:t>
            </a:r>
            <a:r>
              <a:rPr lang="zh-CN" altLang="en-US" dirty="0" smtClean="0"/>
              <a:t>：倪金飞博士 </a:t>
            </a:r>
            <a:endParaRPr lang="en-US" altLang="zh-CN" dirty="0"/>
          </a:p>
          <a:p>
            <a:r>
              <a:rPr lang="zh-CN" altLang="en-US" dirty="0"/>
              <a:t>时间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12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25</a:t>
            </a:r>
            <a:r>
              <a:rPr lang="zh-CN" altLang="en-US" dirty="0" smtClean="0"/>
              <a:t>日（周二）</a:t>
            </a:r>
            <a:r>
              <a:rPr lang="en-US" altLang="zh-CN" dirty="0" smtClean="0"/>
              <a:t>10:00-11:00</a:t>
            </a:r>
            <a:endParaRPr lang="en-US" altLang="zh-CN" dirty="0"/>
          </a:p>
          <a:p>
            <a:r>
              <a:rPr lang="zh-CN" altLang="en-US" dirty="0"/>
              <a:t>地点：医学院综合</a:t>
            </a:r>
            <a:r>
              <a:rPr lang="zh-CN" altLang="en-US" dirty="0" smtClean="0"/>
              <a:t>楼</a:t>
            </a:r>
            <a:r>
              <a:rPr lang="en-US" altLang="zh-CN" dirty="0" smtClean="0"/>
              <a:t>701</a:t>
            </a:r>
            <a:endParaRPr lang="en-US" altLang="zh-CN" dirty="0"/>
          </a:p>
          <a:p>
            <a:r>
              <a:rPr lang="zh-CN" altLang="en-US" dirty="0"/>
              <a:t>主持人</a:t>
            </a:r>
            <a:r>
              <a:rPr lang="zh-CN" altLang="en-US" dirty="0" smtClean="0"/>
              <a:t>：王迪 </a:t>
            </a:r>
            <a:r>
              <a:rPr lang="zh-CN" altLang="en-US" dirty="0"/>
              <a:t>教授</a:t>
            </a:r>
            <a:endParaRPr lang="en-US" altLang="zh-CN" dirty="0"/>
          </a:p>
        </p:txBody>
      </p:sp>
      <p:sp>
        <p:nvSpPr>
          <p:cNvPr id="12" name="矩形 11"/>
          <p:cNvSpPr/>
          <p:nvPr/>
        </p:nvSpPr>
        <p:spPr>
          <a:xfrm>
            <a:off x="652780" y="1576070"/>
            <a:ext cx="589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>
                <a:ea typeface="楷体" panose="02010609060101010101" pitchFamily="49" charset="-122"/>
              </a:rPr>
              <a:t>Sensory Receptors and neuronal circuits for animal physiology and behavior</a:t>
            </a:r>
            <a:endParaRPr lang="en-US" altLang="zh-CN" sz="2400" b="1" dirty="0">
              <a:ea typeface="楷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949727" y="9090553"/>
            <a:ext cx="29585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欢迎广大师生踊跃参与！</a:t>
            </a: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3" y="131860"/>
            <a:ext cx="2830622" cy="81733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98072" y="7225786"/>
            <a:ext cx="646185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en-US" altLang="zh-CN" sz="1400" b="1" dirty="0" smtClean="0">
                <a:cs typeface="Times New Roman" panose="02020603050405020304" pitchFamily="18" charset="0"/>
              </a:rPr>
              <a:t>Ni </a:t>
            </a:r>
            <a:r>
              <a:rPr lang="en-US" altLang="zh-CN" sz="1400" b="1" dirty="0">
                <a:cs typeface="Times New Roman" panose="02020603050405020304" pitchFamily="18" charset="0"/>
              </a:rPr>
              <a:t>JD</a:t>
            </a:r>
            <a:r>
              <a:rPr lang="en-US" altLang="zh-CN" sz="1400" dirty="0">
                <a:cs typeface="Times New Roman" panose="02020603050405020304" pitchFamily="18" charset="0"/>
              </a:rPr>
              <a:t>, </a:t>
            </a:r>
            <a:r>
              <a:rPr lang="en-US" altLang="zh-CN" sz="1400" dirty="0" err="1">
                <a:cs typeface="Times New Roman" panose="02020603050405020304" pitchFamily="18" charset="0"/>
              </a:rPr>
              <a:t>Baik</a:t>
            </a:r>
            <a:r>
              <a:rPr lang="en-US" altLang="zh-CN" sz="1400" dirty="0">
                <a:cs typeface="Times New Roman" panose="02020603050405020304" pitchFamily="18" charset="0"/>
              </a:rPr>
              <a:t> L, Holmes T and </a:t>
            </a:r>
            <a:r>
              <a:rPr lang="en-US" altLang="zh-CN" sz="1400" dirty="0" err="1">
                <a:cs typeface="Times New Roman" panose="02020603050405020304" pitchFamily="18" charset="0"/>
              </a:rPr>
              <a:t>Montell</a:t>
            </a:r>
            <a:r>
              <a:rPr lang="en-US" altLang="zh-CN" sz="1400" dirty="0">
                <a:cs typeface="Times New Roman" panose="02020603050405020304" pitchFamily="18" charset="0"/>
              </a:rPr>
              <a:t> C. A rhodopsin in the brain functions in circadian </a:t>
            </a:r>
            <a:r>
              <a:rPr lang="en-US" altLang="zh-CN" sz="1400" dirty="0" err="1">
                <a:cs typeface="Times New Roman" panose="02020603050405020304" pitchFamily="18" charset="0"/>
              </a:rPr>
              <a:t>photoentrainment</a:t>
            </a:r>
            <a:r>
              <a:rPr lang="en-US" altLang="zh-CN" sz="1400" dirty="0">
                <a:cs typeface="Times New Roman" panose="02020603050405020304" pitchFamily="18" charset="0"/>
              </a:rPr>
              <a:t> in Drosophila. </a:t>
            </a:r>
            <a:r>
              <a:rPr lang="en-US" altLang="zh-CN" sz="1400" b="1" dirty="0">
                <a:cs typeface="Times New Roman" panose="02020603050405020304" pitchFamily="18" charset="0"/>
              </a:rPr>
              <a:t>Nature </a:t>
            </a:r>
            <a:r>
              <a:rPr lang="en-US" altLang="zh-CN" sz="1400" dirty="0">
                <a:cs typeface="Times New Roman" panose="02020603050405020304" pitchFamily="18" charset="0"/>
              </a:rPr>
              <a:t>545(7654): 340-344, 2017</a:t>
            </a:r>
            <a:r>
              <a:rPr lang="en-US" altLang="zh-CN" sz="1400" dirty="0" smtClean="0"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endParaRPr lang="en-US" altLang="zh-CN" sz="1400" dirty="0" smtClean="0"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en-US" altLang="zh-CN" sz="1400" dirty="0">
                <a:cs typeface="Times New Roman" panose="02020603050405020304" pitchFamily="18" charset="0"/>
              </a:rPr>
              <a:t>Wang X*, Wang T*, </a:t>
            </a:r>
            <a:r>
              <a:rPr lang="en-US" altLang="zh-CN" sz="1400" b="1" dirty="0">
                <a:cs typeface="Times New Roman" panose="02020603050405020304" pitchFamily="18" charset="0"/>
              </a:rPr>
              <a:t>Ni JD*</a:t>
            </a:r>
            <a:r>
              <a:rPr lang="en-US" altLang="zh-CN" sz="1400" dirty="0">
                <a:cs typeface="Times New Roman" panose="02020603050405020304" pitchFamily="18" charset="0"/>
              </a:rPr>
              <a:t>, von </a:t>
            </a:r>
            <a:r>
              <a:rPr lang="en-US" altLang="zh-CN" sz="1400" dirty="0" err="1">
                <a:cs typeface="Times New Roman" panose="02020603050405020304" pitchFamily="18" charset="0"/>
              </a:rPr>
              <a:t>Lintig</a:t>
            </a:r>
            <a:r>
              <a:rPr lang="en-US" altLang="zh-CN" sz="1400" dirty="0">
                <a:cs typeface="Times New Roman" panose="02020603050405020304" pitchFamily="18" charset="0"/>
              </a:rPr>
              <a:t> J, </a:t>
            </a:r>
            <a:r>
              <a:rPr lang="en-US" altLang="zh-CN" sz="1400" dirty="0" err="1">
                <a:cs typeface="Times New Roman" panose="02020603050405020304" pitchFamily="18" charset="0"/>
              </a:rPr>
              <a:t>Montell</a:t>
            </a:r>
            <a:r>
              <a:rPr lang="en-US" altLang="zh-CN" sz="1400" dirty="0">
                <a:cs typeface="Times New Roman" panose="02020603050405020304" pitchFamily="18" charset="0"/>
              </a:rPr>
              <a:t> C. The Drosophila visual cycle and de novo chromophore synthesis depends on </a:t>
            </a:r>
            <a:r>
              <a:rPr lang="en-US" altLang="zh-CN" sz="1400" dirty="0" err="1">
                <a:cs typeface="Times New Roman" panose="02020603050405020304" pitchFamily="18" charset="0"/>
              </a:rPr>
              <a:t>rdhB</a:t>
            </a:r>
            <a:r>
              <a:rPr lang="en-US" altLang="zh-CN" sz="1400" dirty="0">
                <a:cs typeface="Times New Roman" panose="02020603050405020304" pitchFamily="18" charset="0"/>
              </a:rPr>
              <a:t>. J </a:t>
            </a:r>
            <a:r>
              <a:rPr lang="en-US" altLang="zh-CN" sz="1400" dirty="0" err="1">
                <a:cs typeface="Times New Roman" panose="02020603050405020304" pitchFamily="18" charset="0"/>
              </a:rPr>
              <a:t>Neurosci</a:t>
            </a:r>
            <a:r>
              <a:rPr lang="en-US" altLang="zh-CN" sz="1400" dirty="0">
                <a:cs typeface="Times New Roman" panose="02020603050405020304" pitchFamily="18" charset="0"/>
              </a:rPr>
              <a:t>. 32,3485-91, 2012. 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10942" y="5182845"/>
            <a:ext cx="6448986" cy="179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ts val="2800"/>
              </a:lnSpc>
              <a:defRPr sz="2000"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pPr indent="352425">
              <a:lnSpc>
                <a:spcPts val="1900"/>
              </a:lnSpc>
            </a:pPr>
            <a:r>
              <a:rPr lang="zh-CN" altLang="en-US" sz="1600" dirty="0" smtClean="0"/>
              <a:t>倪金飞博士本科</a:t>
            </a:r>
            <a:r>
              <a:rPr lang="zh-CN" altLang="en-US" sz="1600" dirty="0"/>
              <a:t>毕业于</a:t>
            </a:r>
            <a:r>
              <a:rPr lang="zh-CN" altLang="en-US" sz="1600" dirty="0" smtClean="0"/>
              <a:t>复旦大学生命科学院，</a:t>
            </a:r>
            <a:r>
              <a:rPr lang="en-US" altLang="zh-CN" sz="1600" dirty="0" smtClean="0"/>
              <a:t>2009</a:t>
            </a:r>
            <a:r>
              <a:rPr lang="zh-CN" altLang="en-US" sz="1600" dirty="0"/>
              <a:t>年在康涅狄格大学健康</a:t>
            </a:r>
            <a:r>
              <a:rPr lang="zh-CN" altLang="en-US" sz="1600" dirty="0" smtClean="0"/>
              <a:t>中心获得硕士学位，</a:t>
            </a:r>
            <a:r>
              <a:rPr lang="en-US" altLang="zh-CN" sz="1600" dirty="0" smtClean="0"/>
              <a:t>2017</a:t>
            </a:r>
            <a:r>
              <a:rPr lang="zh-CN" altLang="en-US" sz="1600" dirty="0"/>
              <a:t>在约翰霍普金斯</a:t>
            </a:r>
            <a:r>
              <a:rPr lang="zh-CN" altLang="en-US" sz="1600" dirty="0" smtClean="0"/>
              <a:t>大学获得博士学位，博士研究</a:t>
            </a:r>
            <a:r>
              <a:rPr lang="zh-CN" altLang="en-US" sz="1600" dirty="0"/>
              <a:t>课题是调节睡眠和节律的感觉受体和神经环路机制</a:t>
            </a:r>
            <a:r>
              <a:rPr lang="zh-CN" altLang="en-US" sz="1600" dirty="0" smtClean="0"/>
              <a:t>。随后一直在</a:t>
            </a:r>
            <a:r>
              <a:rPr lang="zh-CN" altLang="en-US" sz="1600" dirty="0"/>
              <a:t>哈佛大学医学院从事博士后</a:t>
            </a:r>
            <a:r>
              <a:rPr lang="zh-CN" altLang="en-US" sz="1600" dirty="0" smtClean="0"/>
              <a:t>研究工作，</a:t>
            </a:r>
            <a:r>
              <a:rPr lang="zh-CN" altLang="en-US" sz="1600" dirty="0"/>
              <a:t>利用小鼠模型研究肠道内神经系统的结构和功能，探讨肠脑连接的神经生物学机制和慢行肠道疾病的神经学基础</a:t>
            </a:r>
            <a:r>
              <a:rPr lang="zh-CN" altLang="en-US" sz="1600" dirty="0" smtClean="0"/>
              <a:t>。目前</a:t>
            </a:r>
            <a:r>
              <a:rPr lang="zh-CN" altLang="en-US" sz="1600" dirty="0"/>
              <a:t>以</a:t>
            </a:r>
            <a:r>
              <a:rPr lang="zh-CN" altLang="en-US" sz="1600" dirty="0" smtClean="0"/>
              <a:t>第一作者</a:t>
            </a:r>
            <a:r>
              <a:rPr lang="zh-CN" altLang="en-US" sz="1600" dirty="0"/>
              <a:t>身份已</a:t>
            </a:r>
            <a:r>
              <a:rPr lang="zh-CN" altLang="en-US" sz="1600" dirty="0" smtClean="0"/>
              <a:t>在</a:t>
            </a:r>
            <a:r>
              <a:rPr lang="en-US" altLang="zh-CN" sz="1600" dirty="0" smtClean="0"/>
              <a:t>Nature</a:t>
            </a:r>
            <a:r>
              <a:rPr lang="zh-CN" altLang="en-US" sz="1600" dirty="0" smtClean="0"/>
              <a:t>、</a:t>
            </a:r>
            <a:r>
              <a:rPr lang="en-US" altLang="zh-CN" sz="1600" dirty="0"/>
              <a:t>J </a:t>
            </a:r>
            <a:r>
              <a:rPr lang="en-US" altLang="zh-CN" sz="1600" dirty="0" err="1"/>
              <a:t>Neurosci</a:t>
            </a:r>
            <a:r>
              <a:rPr lang="zh-CN" altLang="en-US" sz="1600" dirty="0" smtClean="0"/>
              <a:t>等</a:t>
            </a:r>
            <a:r>
              <a:rPr lang="zh-CN" altLang="en-US" sz="1600" dirty="0"/>
              <a:t>国际</a:t>
            </a:r>
            <a:r>
              <a:rPr lang="zh-CN" altLang="en-US" sz="1600" dirty="0" smtClean="0"/>
              <a:t>顶级期刊</a:t>
            </a:r>
            <a:r>
              <a:rPr lang="zh-CN" altLang="en-US" sz="1600" dirty="0"/>
              <a:t>发表多篇论文。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27" y="2872080"/>
            <a:ext cx="1984822" cy="1984822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582</TotalTime>
  <Words>216</Words>
  <Application>Microsoft Office PowerPoint</Application>
  <PresentationFormat>A4 纸张(210x297 毫米)</PresentationFormat>
  <Paragraphs>12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等线</vt:lpstr>
      <vt:lpstr>等线 Light</vt:lpstr>
      <vt:lpstr>华文行楷</vt:lpstr>
      <vt:lpstr>华文新魏</vt:lpstr>
      <vt:lpstr>楷体</vt:lpstr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Wang Xiaomin</cp:lastModifiedBy>
  <cp:revision>141</cp:revision>
  <dcterms:created xsi:type="dcterms:W3CDTF">2018-03-21T05:55:00Z</dcterms:created>
  <dcterms:modified xsi:type="dcterms:W3CDTF">2018-12-19T02:10:49Z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